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307" r:id="rId3"/>
    <p:sldId id="332" r:id="rId4"/>
    <p:sldId id="333" r:id="rId5"/>
    <p:sldId id="334" r:id="rId6"/>
    <p:sldId id="335" r:id="rId7"/>
    <p:sldId id="336" r:id="rId8"/>
    <p:sldId id="337" r:id="rId9"/>
    <p:sldId id="338" r:id="rId10"/>
    <p:sldId id="339" r:id="rId11"/>
    <p:sldId id="340" r:id="rId12"/>
    <p:sldId id="343" r:id="rId13"/>
    <p:sldId id="346" r:id="rId14"/>
    <p:sldId id="325" r:id="rId15"/>
    <p:sldId id="324" r:id="rId16"/>
    <p:sldId id="352" r:id="rId17"/>
    <p:sldId id="326" r:id="rId18"/>
    <p:sldId id="299" r:id="rId19"/>
    <p:sldId id="316" r:id="rId20"/>
    <p:sldId id="314" r:id="rId21"/>
    <p:sldId id="349" r:id="rId22"/>
    <p:sldId id="321" r:id="rId23"/>
    <p:sldId id="345" r:id="rId24"/>
    <p:sldId id="347" r:id="rId25"/>
    <p:sldId id="350" r:id="rId26"/>
    <p:sldId id="342" r:id="rId27"/>
    <p:sldId id="344" r:id="rId28"/>
    <p:sldId id="341" r:id="rId29"/>
    <p:sldId id="305" r:id="rId30"/>
    <p:sldId id="293" r:id="rId31"/>
  </p:sldIdLst>
  <p:sldSz cx="9144000" cy="6858000" type="screen4x3"/>
  <p:notesSz cx="6742113" cy="98726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-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Средний стиль 4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2;&#1057;&#1054;&#1050;&#1054;%20&#1044;&#1054;&#1059;%2027%20&#1072;&#1087;&#1088;&#1077;&#1083;&#1100;%202023\&#1072;&#1085;&#1072;&#1083;&#1080;&#1090;&#1080;&#1082;&#1072;%20&#1080;%20&#1087;&#1088;&#1086;&#1092;&#1080;&#1083;&#1100;%20&#1087;&#1086;%20&#1042;&#1057;&#1054;&#1050;&#1054;%202023%20&#1084;&#1072;&#1081;\&#1055;&#1056;&#1054;&#1060;&#1048;&#1051;&#1068;%20&#1050;&#1040;&#1063;&#1045;&#1057;&#1058;&#1042;&#1040;%20&#1044;&#1054;&#1059;%2027%20%202022-2023%20xl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2;&#1057;&#1054;&#1050;&#1054;%20&#1044;&#1054;&#1059;%2027%20&#1072;&#1087;&#1088;&#1077;&#1083;&#1100;%202023\&#1072;&#1085;&#1072;&#1083;&#1080;&#1090;&#1080;&#1082;&#1072;%20&#1080;%20&#1087;&#1088;&#1086;&#1092;&#1080;&#1083;&#1100;%20&#1087;&#1086;%20&#1042;&#1057;&#1054;&#1050;&#1054;%202023%20&#1084;&#1072;&#1081;\&#1055;&#1056;&#1054;&#1060;&#1048;&#1051;&#1068;%20&#1050;&#1040;&#1063;&#1045;&#1057;&#1058;&#1042;&#1040;%20&#1044;&#1054;&#1059;%2027%20%202022-2023%20xl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2;&#1057;&#1054;&#1050;&#1054;%20&#1044;&#1054;&#1059;%2027%20&#1072;&#1087;&#1088;&#1077;&#1083;&#1100;%202023\&#1072;&#1085;&#1072;&#1083;&#1080;&#1090;&#1080;&#1082;&#1072;%20&#1080;%20&#1087;&#1088;&#1086;&#1092;&#1080;&#1083;&#1100;%20&#1087;&#1086;%20&#1042;&#1057;&#1054;&#1050;&#1054;%202023%20&#1084;&#1072;&#1081;\&#1055;&#1056;&#1054;&#1060;&#1048;&#1051;&#1068;%20&#1050;&#1040;&#1063;&#1045;&#1057;&#1058;&#1042;&#1040;%20&#1044;&#1054;&#1059;%2027%20%202022-2023%20xl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G:\&#1042;&#1057;&#1054;&#1050;&#1054;%20&#1044;&#1054;&#1059;%2027%20&#1072;&#1087;&#1088;&#1077;&#1083;&#1100;%202023\&#1072;&#1085;&#1072;&#1083;&#1080;&#1090;&#1080;&#1082;&#1072;%20&#1080;%20&#1087;&#1088;&#1086;&#1092;&#1080;&#1083;&#1100;%20&#1087;&#1086;%20&#1042;&#1057;&#1054;&#1050;&#1054;%202023%20&#1084;&#1072;&#1081;\&#1055;&#1056;&#1054;&#1060;&#1048;&#1051;&#1068;%20&#1050;&#1040;&#1063;&#1045;&#1057;&#1058;&#1042;&#1040;%20&#1044;&#1054;&#1059;%2027%20%202022-2023%20xl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нач. года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97</c:v>
                </c:pt>
                <c:pt idx="1">
                  <c:v>95</c:v>
                </c:pt>
                <c:pt idx="2">
                  <c:v>98</c:v>
                </c:pt>
                <c:pt idx="3">
                  <c:v>95</c:v>
                </c:pt>
                <c:pt idx="4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97</c:v>
                </c:pt>
                <c:pt idx="1">
                  <c:v>97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126579456"/>
        <c:axId val="126580992"/>
      </c:barChart>
      <c:catAx>
        <c:axId val="126579456"/>
        <c:scaling>
          <c:orientation val="minMax"/>
        </c:scaling>
        <c:axPos val="b"/>
        <c:tickLblPos val="nextTo"/>
        <c:crossAx val="126580992"/>
        <c:crosses val="autoZero"/>
        <c:auto val="1"/>
        <c:lblAlgn val="ctr"/>
        <c:lblOffset val="100"/>
      </c:catAx>
      <c:valAx>
        <c:axId val="126580992"/>
        <c:scaling>
          <c:orientation val="minMax"/>
        </c:scaling>
        <c:axPos val="l"/>
        <c:majorGridlines/>
        <c:numFmt formatCode="General" sourceLinked="1"/>
        <c:tickLblPos val="nextTo"/>
        <c:crossAx val="12657945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26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нач. года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97</c:v>
                </c:pt>
                <c:pt idx="1">
                  <c:v>95</c:v>
                </c:pt>
                <c:pt idx="2">
                  <c:v>98</c:v>
                </c:pt>
                <c:pt idx="3">
                  <c:v>95</c:v>
                </c:pt>
                <c:pt idx="4">
                  <c:v>72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97</c:v>
                </c:pt>
                <c:pt idx="1">
                  <c:v>97</c:v>
                </c:pt>
                <c:pt idx="2">
                  <c:v>100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Познавательное</c:v>
                </c:pt>
                <c:pt idx="1">
                  <c:v>Речевое</c:v>
                </c:pt>
                <c:pt idx="2">
                  <c:v>Худ. эстетическое</c:v>
                </c:pt>
                <c:pt idx="3">
                  <c:v>Соц. Коммуникативн.</c:v>
                </c:pt>
                <c:pt idx="4">
                  <c:v>физическое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</c:ser>
        <c:axId val="124922880"/>
        <c:axId val="124928768"/>
      </c:barChart>
      <c:catAx>
        <c:axId val="124922880"/>
        <c:scaling>
          <c:orientation val="minMax"/>
        </c:scaling>
        <c:axPos val="b"/>
        <c:tickLblPos val="nextTo"/>
        <c:crossAx val="124928768"/>
        <c:crosses val="autoZero"/>
        <c:auto val="1"/>
        <c:lblAlgn val="ctr"/>
        <c:lblOffset val="100"/>
      </c:catAx>
      <c:valAx>
        <c:axId val="124928768"/>
        <c:scaling>
          <c:orientation val="minMax"/>
        </c:scaling>
        <c:axPos val="l"/>
        <c:majorGridlines/>
        <c:numFmt formatCode="General" sourceLinked="1"/>
        <c:tickLblPos val="nextTo"/>
        <c:crossAx val="12492288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Критерий 2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val>
            <c:numRef>
              <c:f>Сводная!$D$5:$D$9</c:f>
              <c:numCache>
                <c:formatCode>#,##0.0;#,##0.0</c:formatCode>
                <c:ptCount val="5"/>
                <c:pt idx="0">
                  <c:v>3.5941176470588241</c:v>
                </c:pt>
                <c:pt idx="1">
                  <c:v>3.12</c:v>
                </c:pt>
                <c:pt idx="2">
                  <c:v>3.0769230769230771</c:v>
                </c:pt>
                <c:pt idx="3">
                  <c:v>3.1272727272727292</c:v>
                </c:pt>
                <c:pt idx="4" formatCode="#,##0.0">
                  <c:v>3.1673469387755122</c:v>
                </c:pt>
              </c:numCache>
            </c:numRef>
          </c:val>
        </c:ser>
        <c:shape val="cylinder"/>
        <c:axId val="95688960"/>
        <c:axId val="95940608"/>
        <c:axId val="0"/>
      </c:bar3DChart>
      <c:catAx>
        <c:axId val="95688960"/>
        <c:scaling>
          <c:orientation val="minMax"/>
        </c:scaling>
        <c:axPos val="b"/>
        <c:majorTickMark val="none"/>
        <c:tickLblPos val="nextTo"/>
        <c:crossAx val="95940608"/>
        <c:crosses val="autoZero"/>
        <c:auto val="1"/>
        <c:lblAlgn val="ctr"/>
        <c:lblOffset val="100"/>
      </c:catAx>
      <c:valAx>
        <c:axId val="95940608"/>
        <c:scaling>
          <c:orientation val="minMax"/>
        </c:scaling>
        <c:axPos val="l"/>
        <c:majorGridlines/>
        <c:numFmt formatCode="#,##0.0;#,##0.0" sourceLinked="1"/>
        <c:majorTickMark val="none"/>
        <c:tickLblPos val="nextTo"/>
        <c:crossAx val="9568896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Критерий 3</a:t>
            </a: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6174806083600257"/>
          <c:y val="0.28631157840699695"/>
          <c:w val="0.78264396226539068"/>
          <c:h val="0.52540953304039062"/>
        </c:manualLayout>
      </c:layout>
      <c:bar3DChart>
        <c:barDir val="col"/>
        <c:grouping val="clustered"/>
        <c:ser>
          <c:idx val="0"/>
          <c:order val="0"/>
          <c:val>
            <c:numRef>
              <c:f>Сводная!$B$14:$B$16</c:f>
              <c:numCache>
                <c:formatCode>0.0</c:formatCode>
                <c:ptCount val="3"/>
                <c:pt idx="0">
                  <c:v>3.3499999999999988</c:v>
                </c:pt>
                <c:pt idx="1">
                  <c:v>3.55</c:v>
                </c:pt>
                <c:pt idx="2">
                  <c:v>3.3333333333333335</c:v>
                </c:pt>
              </c:numCache>
            </c:numRef>
          </c:val>
        </c:ser>
        <c:shape val="cylinder"/>
        <c:axId val="96031872"/>
        <c:axId val="96033408"/>
        <c:axId val="0"/>
      </c:bar3DChart>
      <c:catAx>
        <c:axId val="96031872"/>
        <c:scaling>
          <c:orientation val="minMax"/>
        </c:scaling>
        <c:axPos val="b"/>
        <c:majorTickMark val="none"/>
        <c:tickLblPos val="nextTo"/>
        <c:crossAx val="96033408"/>
        <c:crosses val="autoZero"/>
        <c:auto val="1"/>
        <c:lblAlgn val="ctr"/>
        <c:lblOffset val="100"/>
      </c:catAx>
      <c:valAx>
        <c:axId val="96033408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96031872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Критерий 4</a:t>
            </a: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0.14464563653272"/>
          <c:y val="0.25961791482373414"/>
          <c:w val="0.80562600949537511"/>
          <c:h val="0.56965698658498565"/>
        </c:manualLayout>
      </c:layout>
      <c:bar3DChart>
        <c:barDir val="col"/>
        <c:grouping val="clustered"/>
        <c:ser>
          <c:idx val="0"/>
          <c:order val="0"/>
          <c:val>
            <c:numRef>
              <c:f>Сводная!$D$14:$D$16</c:f>
              <c:numCache>
                <c:formatCode>#,##0.0;#,##0.0</c:formatCode>
                <c:ptCount val="3"/>
                <c:pt idx="0">
                  <c:v>3.1903638814016189</c:v>
                </c:pt>
                <c:pt idx="1">
                  <c:v>3.3522911051212927</c:v>
                </c:pt>
                <c:pt idx="2">
                  <c:v>3.3159941662615462</c:v>
                </c:pt>
              </c:numCache>
            </c:numRef>
          </c:val>
        </c:ser>
        <c:shape val="cylinder"/>
        <c:axId val="96083968"/>
        <c:axId val="96085504"/>
        <c:axId val="0"/>
      </c:bar3DChart>
      <c:catAx>
        <c:axId val="96083968"/>
        <c:scaling>
          <c:orientation val="minMax"/>
        </c:scaling>
        <c:axPos val="b"/>
        <c:majorTickMark val="none"/>
        <c:tickLblPos val="nextTo"/>
        <c:crossAx val="96085504"/>
        <c:crosses val="autoZero"/>
        <c:auto val="1"/>
        <c:lblAlgn val="ctr"/>
        <c:lblOffset val="100"/>
      </c:catAx>
      <c:valAx>
        <c:axId val="96085504"/>
        <c:scaling>
          <c:orientation val="minMax"/>
        </c:scaling>
        <c:axPos val="l"/>
        <c:majorGridlines/>
        <c:numFmt formatCode="#,##0.0;#,##0.0" sourceLinked="1"/>
        <c:majorTickMark val="none"/>
        <c:tickLblPos val="nextTo"/>
        <c:crossAx val="96083968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/>
              <a:t>Критерий 5</a:t>
            </a:r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val>
            <c:numRef>
              <c:f>Сводная!$B$20:$B$22</c:f>
              <c:numCache>
                <c:formatCode>0.0</c:formatCode>
                <c:ptCount val="3"/>
                <c:pt idx="0">
                  <c:v>3.7777777777777817</c:v>
                </c:pt>
                <c:pt idx="1">
                  <c:v>3.8</c:v>
                </c:pt>
                <c:pt idx="2">
                  <c:v>3.5</c:v>
                </c:pt>
              </c:numCache>
            </c:numRef>
          </c:val>
        </c:ser>
        <c:shape val="cylinder"/>
        <c:axId val="95816320"/>
        <c:axId val="95830400"/>
        <c:axId val="0"/>
      </c:bar3DChart>
      <c:catAx>
        <c:axId val="95816320"/>
        <c:scaling>
          <c:orientation val="minMax"/>
        </c:scaling>
        <c:axPos val="b"/>
        <c:majorTickMark val="none"/>
        <c:tickLblPos val="nextTo"/>
        <c:crossAx val="95830400"/>
        <c:crosses val="autoZero"/>
        <c:auto val="1"/>
        <c:lblAlgn val="ctr"/>
        <c:lblOffset val="100"/>
      </c:catAx>
      <c:valAx>
        <c:axId val="95830400"/>
        <c:scaling>
          <c:orientation val="minMax"/>
        </c:scaling>
        <c:axPos val="l"/>
        <c:majorGridlines/>
        <c:numFmt formatCode="0.0" sourceLinked="1"/>
        <c:majorTickMark val="none"/>
        <c:tickLblPos val="nextTo"/>
        <c:crossAx val="95816320"/>
        <c:crosses val="autoZero"/>
        <c:crossBetween val="between"/>
      </c:valAx>
      <c:dTable>
        <c:showHorzBorder val="1"/>
        <c:showVertBorder val="1"/>
        <c:showOutline val="1"/>
        <c:showKeys val="1"/>
      </c:dTable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8971" y="0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09F205-9FA9-45B2-B264-085F96951742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03288" y="739775"/>
            <a:ext cx="4935537" cy="3703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4212" y="4689515"/>
            <a:ext cx="5393690" cy="4442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8971" y="9377316"/>
            <a:ext cx="2921582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5E66C-79AD-40A1-8C40-04231E8D19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12972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55EDF7-977F-4C86-B7C2-74FAA52ABB6A}" type="datetimeFigureOut">
              <a:rPr lang="ru-RU" smtClean="0"/>
              <a:pPr/>
              <a:t>07.11.2023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48533-80B9-4BE1-9425-CC251E3024F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7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oleObject" Target="../embeddings/oleObject8.bin"/><Relationship Id="rId7" Type="http://schemas.openxmlformats.org/officeDocument/2006/relationships/image" Target="../media/image11.jpe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26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4" Type="http://schemas.microsoft.com/office/2007/relationships/hdphoto" Target="../media/hdphoto6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2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9.wdp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1.wdp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1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13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1.jpeg"/><Relationship Id="rId4" Type="http://schemas.openxmlformats.org/officeDocument/2006/relationships/oleObject" Target="../embeddings/oleObject15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6.xml"/><Relationship Id="rId4" Type="http://schemas.openxmlformats.org/officeDocument/2006/relationships/chart" Target="../charts/char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200800" cy="14401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ИТОГИ РАБОТЫ </a:t>
            </a:r>
            <a:b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МБДОУ ДЕТСКИЙ САД № 27</a:t>
            </a:r>
            <a:b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32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2022-2023 учебный год</a:t>
            </a:r>
            <a:endParaRPr lang="ru-RU" sz="3200" dirty="0"/>
          </a:p>
        </p:txBody>
      </p:sp>
      <p:pic>
        <p:nvPicPr>
          <p:cNvPr id="63489" name="Picture 1" descr="D:\фото лето 2020\фото территории\фото детский сад\IMG_14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844824"/>
            <a:ext cx="7767494" cy="4369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33496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786313" y="3357563"/>
          <a:ext cx="323850" cy="323850"/>
        </p:xfrm>
        <a:graphic>
          <a:graphicData uri="http://schemas.openxmlformats.org/presentationml/2006/ole">
            <p:oleObj spid="_x0000_s153607" name="PDF" r:id="rId3" imgW="1080000" imgH="1080000" progId="FoxitReader.Document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788023" y="3244334"/>
            <a:ext cx="7344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1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36640670"/>
              </p:ext>
            </p:extLst>
          </p:nvPr>
        </p:nvGraphicFramePr>
        <p:xfrm>
          <a:off x="179512" y="47692"/>
          <a:ext cx="8820472" cy="67656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1690590"/>
                <a:gridCol w="735039"/>
                <a:gridCol w="863360"/>
                <a:gridCol w="959483"/>
                <a:gridCol w="1008112"/>
                <a:gridCol w="864096"/>
                <a:gridCol w="641681"/>
                <a:gridCol w="1102559"/>
                <a:gridCol w="955552"/>
              </a:tblGrid>
              <a:tr h="615447"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Ф.И.О.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Посещение ГМО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выступление/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Публика-ция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брошюр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Выступле-ние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 на </a:t>
                      </a:r>
                      <a:r>
                        <a:rPr lang="ru-RU" sz="140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педчасах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 ДОО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Участие в</a:t>
                      </a:r>
                    </a:p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Проф. конкурсах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частия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воспитанников в конкурсах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1039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Выступ-ление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Посеще-ние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920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город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ДОУ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Муници-пальные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ДОУ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08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Гомон Н.Г.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Лысенкова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Е.В.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Кузьмина  Ю.М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1+1+1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Овчаренко О.А.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Евграфова А.Ф.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1+1+1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Таранова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1+1+1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Остроухова К.В.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2+3+3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Галицына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О.В.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Дунай Г.В.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Митурич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 С.Н.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Квасникова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Данельюк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В.В.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4083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Капникова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С.Н.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16948">
                <a:tc>
                  <a:txBody>
                    <a:bodyPr/>
                    <a:lstStyle/>
                    <a:p>
                      <a:r>
                        <a:rPr lang="ru-RU" sz="14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Строкач</a:t>
                      </a:r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 А.А.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1+П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Быкова</a:t>
                      </a:r>
                      <a:r>
                        <a:rPr lang="ru-RU" sz="14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А.Ю.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02433">
                <a:tc>
                  <a:txBody>
                    <a:bodyPr/>
                    <a:lstStyle/>
                    <a:p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163852">
                <a:tc>
                  <a:txBody>
                    <a:bodyPr/>
                    <a:lstStyle/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334960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4638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4639" name="PDF" r:id="rId4" imgW="1080000" imgH="1080000" progId="FoxitReader.Document">
              <p:embed/>
            </p:oleObj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23593774"/>
              </p:ext>
            </p:extLst>
          </p:nvPr>
        </p:nvGraphicFramePr>
        <p:xfrm>
          <a:off x="683568" y="332656"/>
          <a:ext cx="8280920" cy="63754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1512168"/>
                <a:gridCol w="1656184"/>
                <a:gridCol w="1728192"/>
                <a:gridCol w="1728192"/>
              </a:tblGrid>
              <a:tr h="146149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Ф.И.О.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Включение семей в конкурсную </a:t>
                      </a:r>
                      <a:r>
                        <a:rPr lang="ru-RU" sz="1400" dirty="0" err="1" smtClean="0"/>
                        <a:t>деятель-ность</a:t>
                      </a:r>
                      <a:r>
                        <a:rPr lang="ru-RU" sz="1400" dirty="0" smtClean="0"/>
                        <a:t>/кол-во семей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Проведение родительских собраний/</a:t>
                      </a:r>
                    </a:p>
                    <a:p>
                      <a:pPr algn="ctr"/>
                      <a:r>
                        <a:rPr lang="ru-RU" sz="1400" dirty="0" smtClean="0"/>
                        <a:t>мастер-классов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Проведение совместных мероприятий/ выставки работ, Акции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Кол-во активных  семей принявших участие в жизни группы</a:t>
                      </a:r>
                      <a:r>
                        <a:rPr lang="ru-RU" sz="1400" baseline="0" dirty="0" smtClean="0"/>
                        <a:t> в 2022-2023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Гомон Н.Г.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Лысенкова</a:t>
                      </a:r>
                      <a:r>
                        <a:rPr lang="ru-RU" sz="1400" dirty="0" smtClean="0"/>
                        <a:t> Е.В.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16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Дунай Г.В.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Овчаренко О.А.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15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Евграфова А.Ф.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Таранова</a:t>
                      </a:r>
                      <a:r>
                        <a:rPr lang="ru-RU" sz="1400" dirty="0" smtClean="0"/>
                        <a:t> В.В.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15</a:t>
                      </a:r>
                    </a:p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Остроухова К.В.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Кузьмина  Ю.М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Квасникова</a:t>
                      </a:r>
                      <a:r>
                        <a:rPr lang="ru-RU" sz="1400" dirty="0" smtClean="0"/>
                        <a:t> А.М.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Галицына</a:t>
                      </a:r>
                      <a:r>
                        <a:rPr lang="ru-RU" sz="1400" dirty="0" smtClean="0"/>
                        <a:t> О.В.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Митурич</a:t>
                      </a:r>
                      <a:r>
                        <a:rPr lang="ru-RU" sz="1400" dirty="0" smtClean="0"/>
                        <a:t> С.Н.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1+2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Данельюк</a:t>
                      </a:r>
                      <a:r>
                        <a:rPr lang="ru-RU" sz="1400" dirty="0" smtClean="0"/>
                        <a:t> В.Д.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</a:t>
                      </a:r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err="1" smtClean="0"/>
                        <a:t>Строкач</a:t>
                      </a:r>
                      <a:r>
                        <a:rPr lang="ru-RU" sz="1400" dirty="0" smtClean="0"/>
                        <a:t> А.А.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925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Быкова А.Ю.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433391">
                <a:tc>
                  <a:txBody>
                    <a:bodyPr/>
                    <a:lstStyle/>
                    <a:p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48748902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Совместные мероприятия дошкольников и детского сообщество </a:t>
            </a:r>
            <a:r>
              <a:rPr lang="ru-RU" sz="2400" b="1" dirty="0" err="1" smtClean="0"/>
              <a:t>Юнармия</a:t>
            </a:r>
            <a:endParaRPr lang="ru-RU" sz="2400" b="1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91498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91499" name="PDF" r:id="rId4" imgW="1080000" imgH="1080000" progId="FoxitReader.Document">
              <p:embed/>
            </p:oleObj>
          </a:graphicData>
        </a:graphic>
      </p:graphicFrame>
      <p:pic>
        <p:nvPicPr>
          <p:cNvPr id="191493" name="Picture 5" descr="C:\Users\Администратор\Desktop\итоговый педсовет\взаимодействие с Юнармие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556792"/>
            <a:ext cx="4040188" cy="2376264"/>
          </a:xfrm>
          <a:prstGeom prst="rect">
            <a:avLst/>
          </a:prstGeom>
          <a:noFill/>
        </p:spPr>
      </p:pic>
      <p:pic>
        <p:nvPicPr>
          <p:cNvPr id="191496" name="Picture 8" descr="C:\Users\Администратор\Desktop\итоговый педсовет\юнармейци и дошколята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0" y="1556792"/>
            <a:ext cx="4041775" cy="2448272"/>
          </a:xfrm>
          <a:prstGeom prst="rect">
            <a:avLst/>
          </a:prstGeom>
          <a:noFill/>
        </p:spPr>
      </p:pic>
      <p:pic>
        <p:nvPicPr>
          <p:cNvPr id="16" name="Picture 1" descr="C:\Users\Администратор\Desktop\итоговый педсовет\юнармия и дет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4149080"/>
            <a:ext cx="4038600" cy="2418539"/>
          </a:xfrm>
          <a:prstGeom prst="rect">
            <a:avLst/>
          </a:prstGeom>
          <a:noFill/>
        </p:spPr>
      </p:pic>
      <p:pic>
        <p:nvPicPr>
          <p:cNvPr id="10" name="Picture 2" descr="C:\Users\Альфира\Desktop\патриотизм\IMG-20221028-WA0011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4499992" y="4221088"/>
            <a:ext cx="4104456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248748902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:\Users\Администратор\Desktop\итоговый педсовет\папы и спортивный праздник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513"/>
            <a:ext cx="4392613" cy="2736850"/>
          </a:xfrm>
          <a:prstGeom prst="rect">
            <a:avLst/>
          </a:prstGeom>
          <a:noFill/>
        </p:spPr>
      </p:pic>
      <p:pic>
        <p:nvPicPr>
          <p:cNvPr id="202755" name="Picture 3" descr="C:\Users\Администратор\Desktop\итоговый педсовет\практикум с семьями 2.jpg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060848"/>
            <a:ext cx="4419600" cy="3528392"/>
          </a:xfrm>
          <a:prstGeom prst="rect">
            <a:avLst/>
          </a:prstGeom>
          <a:noFill/>
        </p:spPr>
      </p:pic>
      <p:pic>
        <p:nvPicPr>
          <p:cNvPr id="12" name="Picture 7" descr="C:\Users\Администратор\Desktop\итоговый педсовет\практикум с семьям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4113783" cy="2342418"/>
          </a:xfrm>
          <a:prstGeom prst="rect">
            <a:avLst/>
          </a:prstGeom>
          <a:noFill/>
        </p:spPr>
      </p:pic>
      <p:sp>
        <p:nvSpPr>
          <p:cNvPr id="8" name="Заголовок 3"/>
          <p:cNvSpPr txBox="1">
            <a:spLocks/>
          </p:cNvSpPr>
          <p:nvPr/>
        </p:nvSpPr>
        <p:spPr>
          <a:xfrm>
            <a:off x="971600" y="188640"/>
            <a:ext cx="7427168" cy="64807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400" b="1" dirty="0"/>
              <a:t>Совместные мероприятия с семьями воспитанников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971600" y="260648"/>
            <a:ext cx="7427168" cy="778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Городской профессиональный конкурс «Мой </a:t>
            </a:r>
            <a:r>
              <a:rPr lang="ru-RU" sz="2000" b="1" dirty="0"/>
              <a:t>успешный проект» </a:t>
            </a:r>
            <a:r>
              <a:rPr lang="ru-RU" sz="2000" b="1" dirty="0" smtClean="0"/>
              <a:t/>
            </a:r>
            <a:br>
              <a:rPr lang="ru-RU" sz="2000" b="1" dirty="0" smtClean="0"/>
            </a:br>
            <a:r>
              <a:rPr lang="ru-RU" sz="2000" b="1" dirty="0" smtClean="0"/>
              <a:t>лауреат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 </a:t>
            </a:r>
            <a:endParaRPr lang="ru-RU" sz="1800" b="1" dirty="0"/>
          </a:p>
        </p:txBody>
      </p:sp>
      <p:pic>
        <p:nvPicPr>
          <p:cNvPr id="201729" name="Picture 1" descr="C:\Users\Администратор\Desktop\итоговый педсовет\выступление Альфиры на конкурсе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12137" y="1556792"/>
            <a:ext cx="4338023" cy="2448272"/>
          </a:xfrm>
          <a:prstGeom prst="rect">
            <a:avLst/>
          </a:prstGeom>
          <a:noFill/>
        </p:spPr>
      </p:pic>
      <p:pic>
        <p:nvPicPr>
          <p:cNvPr id="201730" name="Picture 2" descr="C:\Users\Администратор\Desktop\итоговый педсовет\льфира проект выступлен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5390330" y="1600200"/>
            <a:ext cx="2926086" cy="4525963"/>
          </a:xfrm>
          <a:prstGeom prst="rect">
            <a:avLst/>
          </a:prstGeom>
          <a:noFill/>
        </p:spPr>
      </p:pic>
      <p:pic>
        <p:nvPicPr>
          <p:cNvPr id="195586" name="Picture 2" descr="C:\Users\Mama\Desktop\проект добрые дела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49080"/>
            <a:ext cx="348040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332656"/>
            <a:ext cx="3312368" cy="158417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/>
              <a:t>Городской профессиональный конкурс педагогов ДОО</a:t>
            </a:r>
            <a:br>
              <a:rPr lang="ru-RU" sz="1800" b="1" dirty="0" smtClean="0"/>
            </a:br>
            <a:r>
              <a:rPr lang="ru-RU" sz="1800" b="1" dirty="0" smtClean="0"/>
              <a:t>«Работаем по стандарту 2023» -лауреат</a:t>
            </a:r>
            <a:endParaRPr lang="ru-RU" sz="1800" dirty="0"/>
          </a:p>
        </p:txBody>
      </p:sp>
      <p:pic>
        <p:nvPicPr>
          <p:cNvPr id="196610" name="Picture 2" descr="C:\Users\Mama\Desktop\грамота 2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3424860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4788024" y="404664"/>
            <a:ext cx="3322712" cy="170080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Городской профессиональный конкурс педагогов ДОО</a:t>
            </a:r>
            <a:b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«Лучший педагогический работник ДОО 2023 г»-лауреат</a:t>
            </a:r>
            <a:endParaRPr kumimoji="0" lang="ru-RU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8" name="Объект 4" descr="C:\Users\Mama\Downloads\20230511_110941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2348880"/>
            <a:ext cx="4542656" cy="360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634" name="Picture 2" descr="C:\Users\Mama\Desktop\грасм ота 3.pn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294957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251520" y="188640"/>
            <a:ext cx="3528392" cy="158417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/>
              <a:t>Городской профессиональный конкурс педагогических команд ДОО</a:t>
            </a:r>
            <a:br>
              <a:rPr lang="ru-RU" sz="2000" b="1" dirty="0" smtClean="0"/>
            </a:br>
            <a:r>
              <a:rPr lang="ru-RU" sz="2000" b="1" dirty="0" smtClean="0"/>
              <a:t>«Педагогический </a:t>
            </a:r>
            <a:r>
              <a:rPr lang="ru-RU" sz="2000" b="1" dirty="0" err="1" smtClean="0"/>
              <a:t>батл</a:t>
            </a:r>
            <a:r>
              <a:rPr lang="ru-RU" sz="2000" b="1" dirty="0" smtClean="0"/>
              <a:t>» - участник</a:t>
            </a:r>
            <a:endParaRPr lang="ru-RU" sz="20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80728"/>
            <a:ext cx="3809757" cy="51048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4198430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6864" cy="1008112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Муниципальный этап краевого профессионального конкурса</a:t>
            </a:r>
            <a:b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«От поколения к поколению»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дипломанты  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C:\Users\Mama\Downloads\20230404_14241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56792"/>
            <a:ext cx="4248472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Mama\Downloads\20230404_142506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556792"/>
            <a:ext cx="4104456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Mama\Downloads\20230404_131142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93704"/>
            <a:ext cx="396044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0" y="4437112"/>
            <a:ext cx="4254624" cy="22343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1800" b="1" dirty="0" smtClean="0"/>
              <a:t>Городской конкурс для воспитанников ДОУ</a:t>
            </a:r>
            <a:br>
              <a:rPr lang="ru-RU" sz="1800" b="1" dirty="0" smtClean="0"/>
            </a:br>
            <a:r>
              <a:rPr lang="ru-RU" sz="1800" b="1" dirty="0" smtClean="0"/>
              <a:t> «Мой бизнес-проект»- победители: педагог Евграфова А.Ф. </a:t>
            </a:r>
            <a:br>
              <a:rPr lang="ru-RU" sz="1800" b="1" dirty="0" smtClean="0"/>
            </a:br>
            <a:r>
              <a:rPr lang="ru-RU" sz="1800" b="1" dirty="0" smtClean="0"/>
              <a:t>Воспитанники Баранцев Артём, </a:t>
            </a:r>
            <a:r>
              <a:rPr lang="ru-RU" sz="1800" b="1" dirty="0" err="1" smtClean="0"/>
              <a:t>Вартанова</a:t>
            </a:r>
            <a:r>
              <a:rPr lang="ru-RU" sz="1800" b="1" dirty="0" smtClean="0"/>
              <a:t> Вероника, Малышева Мария</a:t>
            </a:r>
            <a:endParaRPr lang="ru-RU" sz="1800" dirty="0"/>
          </a:p>
        </p:txBody>
      </p:sp>
      <p:pic>
        <p:nvPicPr>
          <p:cNvPr id="5" name="Объект 4" descr="C:\Users\Mama\Downloads\Screenshot_20230514-204259_Telegram.jpg"/>
          <p:cNvPicPr>
            <a:picLocks noGrp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18" r="10384" b="2466"/>
          <a:stretch/>
        </p:blipFill>
        <p:spPr bwMode="auto">
          <a:xfrm>
            <a:off x="251520" y="1556792"/>
            <a:ext cx="4038600" cy="224727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6" name="Объект 5" descr="C:\Users\Mama\Downloads\Screenshot_20230514-204526_Telegram.jpg"/>
          <p:cNvPicPr>
            <a:picLocks noGrp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38" t="1" r="9886" b="-1922"/>
          <a:stretch/>
        </p:blipFill>
        <p:spPr bwMode="auto">
          <a:xfrm>
            <a:off x="179512" y="4005064"/>
            <a:ext cx="4536504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5" descr="D:\Старый диск с\аттестация\аттестация  2022-2023\грамоты\грамота Евграфовой Бизнес-проект муниципальный 20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1916832"/>
            <a:ext cx="3128611" cy="43924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42440931"/>
      </p:ext>
    </p:extLst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509520" cy="79208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Городской  конкурс семейных проектов  «Я- исследователь 2023»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Воспитанник Баранцев Артём призёр</a:t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Объект 6" descr="C:\Users\Mama\Downloads\20230325_10451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4104456" cy="345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Объект 7" descr="C:\Users\Mama\Downloads\20230325_133105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10980" y="1789821"/>
            <a:ext cx="5040560" cy="39984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274638"/>
            <a:ext cx="6408712" cy="77809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ИТОГовый</a:t>
            </a:r>
            <a: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педсовет</a:t>
            </a:r>
            <a:br>
              <a:rPr lang="ru-RU" sz="2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</a:b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2022-2023 учебный год</a:t>
            </a:r>
            <a:endParaRPr lang="ru-RU" sz="24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472608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>
              <a:buNone/>
            </a:pPr>
            <a:r>
              <a:rPr lang="ru-RU" sz="4000" b="1" dirty="0" smtClean="0"/>
              <a:t> </a:t>
            </a:r>
            <a:endParaRPr lang="ru-RU" sz="5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1.Анализ всей деятельности ДОУ за весь период учебного года;           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2. Анализ заболеваемости и оздоровления детей за </a:t>
            </a:r>
            <a:r>
              <a:rPr lang="ru-RU" sz="5000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. год. 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3. Знакомство с результатами  инновационной деятельности в ДОУ по теме: «Детский туризм как современный подход в образовательной области  физическое развитие»  3 этап (МИП) 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4. Анализ ВСОКО и знакомство с дорожной картой по итогам реализации выявленных дефицитов 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5.Результаты аттестации и повышения квалификации педагогов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6.Результаты активности педагогов в течение учебного года</a:t>
            </a:r>
          </a:p>
          <a:p>
            <a:r>
              <a:rPr lang="ru-RU" sz="5000" dirty="0" smtClean="0">
                <a:latin typeface="Times New Roman" pitchFamily="18" charset="0"/>
                <a:cs typeface="Times New Roman" pitchFamily="18" charset="0"/>
              </a:rPr>
              <a:t>7. Проект решения педсовета, его утверждение, дополнения</a:t>
            </a:r>
          </a:p>
          <a:p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188640"/>
            <a:ext cx="6264696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pPr algn="ctr"/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Театральный фестиваль в ДОУ – 2023 г.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Объект 4" descr="C:\Users\Mama\Downloads\20230329_155424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650759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538" name="Picture 2" descr="C:\Users\Mama\Desktop\театрг гр 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692696"/>
            <a:ext cx="3966592" cy="2974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C:\Users\Mama\Downloads\20230330_1537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31623"/>
            <a:ext cx="4032448" cy="2913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Mama\Downloads\20230330_153930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1623"/>
            <a:ext cx="4415656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403648" y="0"/>
            <a:ext cx="6120680" cy="69269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/>
              <a:t>ТЕАТРАЛЬНЫЙ ФЕСТИВАЛЬ 2023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Объект 5" descr="C:\Users\Mama\Downloads\20230330_154536 (1)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908720"/>
            <a:ext cx="4038600" cy="302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Объект 6" descr="C:\Users\Mama\Downloads\20230330_155258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908720"/>
            <a:ext cx="4038600" cy="30289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2611113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3059832" y="188913"/>
            <a:ext cx="6084168" cy="935831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000" b="1" dirty="0" smtClean="0"/>
              <a:t>Платное дополнительное образование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b="1" dirty="0" smtClean="0"/>
              <a:t> английский язык, грамота, занятия логопеда</a:t>
            </a:r>
            <a:br>
              <a:rPr lang="ru-RU" sz="2000" b="1" dirty="0" smtClean="0"/>
            </a:br>
            <a:endParaRPr lang="ru-RU" sz="2000" b="1" dirty="0"/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998513"/>
            <a:ext cx="2718302" cy="362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Рисунок 5" descr="C:\Users\Mama\Downloads\20230405_1002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16532" y="584684"/>
            <a:ext cx="3672408" cy="2736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Mama\Downloads\20230405_10023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933056"/>
            <a:ext cx="3586480" cy="268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 descr="C:\Users\Mama\Downloads\20230413_114556.jpg"/>
          <p:cNvPicPr/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46317" y="908720"/>
            <a:ext cx="4290903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1" descr="G:\материалы итогового педсовета 2023\итоговый педсовет\чат логопед и родители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067944" y="3573015"/>
            <a:ext cx="1555239" cy="3456087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403648" y="0"/>
            <a:ext cx="6335712" cy="1143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err="1" smtClean="0"/>
              <a:t>Бесп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латное дополнительное образование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«Веселый рюкзачок», «Цвет творчества», логопедические занятия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908720"/>
            <a:ext cx="2784624" cy="3712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2708920"/>
            <a:ext cx="270030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Скругленный прямоугольник 8"/>
          <p:cNvSpPr/>
          <p:nvPr/>
        </p:nvSpPr>
        <p:spPr>
          <a:xfrm>
            <a:off x="5292080" y="4077072"/>
            <a:ext cx="3744416" cy="2376264"/>
          </a:xfrm>
          <a:prstGeom prst="roundRect">
            <a:avLst>
              <a:gd name="adj" fmla="val 10000"/>
            </a:avLst>
          </a:prstGeom>
          <a:blipFill rotWithShape="0">
            <a:blip r:embed="rId4" cstate="print"/>
            <a:stretch>
              <a:fillRect/>
            </a:stretch>
          </a:blip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1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3" descr="D:\Старый диск с\материалы к педсоветам 2018-2020\педсоветы 2022-2023\итоговый педсовет\консультации логопеда в чате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116631"/>
            <a:ext cx="1820659" cy="4045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2411760" y="0"/>
            <a:ext cx="4967560" cy="9087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/>
              <a:t>Платно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 дополнительное образование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«Хореография»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94561" name="Picture 1" descr="C:\Users\Администратор\Desktop\итоговый педсовет\хореогр 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4013989"/>
            <a:ext cx="3744416" cy="2808312"/>
          </a:xfrm>
          <a:prstGeom prst="rect">
            <a:avLst/>
          </a:prstGeom>
          <a:noFill/>
        </p:spPr>
      </p:pic>
      <p:pic>
        <p:nvPicPr>
          <p:cNvPr id="194562" name="Picture 2" descr="E:\материалы итогового педсовета 2023\итоговый педсовет\хореография 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32093"/>
            <a:ext cx="3750568" cy="2812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 descr="E:\материалы итогового педсовета 2023\итоговый педсовет\хореогр 5.jpg"/>
          <p:cNvPicPr/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5" y="932047"/>
            <a:ext cx="4104456" cy="291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E:\материалы итогового педсовета 2023\итоговый педсовет\хореогр.1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908720"/>
            <a:ext cx="3703568" cy="2939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C:\Users\Mama\Downloads\20230331_110741.jpg"/>
          <p:cNvPicPr>
            <a:picLocks noGrp="1"/>
          </p:cNvPicPr>
          <p:nvPr>
            <p:ph sz="half"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4038600" cy="31683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xfrm>
            <a:off x="1547664" y="116632"/>
            <a:ext cx="6851104" cy="77809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 smtClean="0"/>
              <a:t>Платно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е дополнительное образование</a:t>
            </a: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</a:t>
            </a:r>
            <a:r>
              <a:rPr lang="ru-RU" sz="2000" b="1" dirty="0" smtClean="0"/>
              <a:t>Мини-футбол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», «Шахматы»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Объект 6" descr="C:\Users\Mama\Downloads\20230331_154247.jpg"/>
          <p:cNvPicPr>
            <a:picLocks noGrp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80928"/>
            <a:ext cx="4316288" cy="35283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5487392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1547664" y="274638"/>
            <a:ext cx="5832648" cy="5620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Мини-музеи в ДОУ 2023 г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353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08720"/>
            <a:ext cx="3600400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353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534544" cy="2736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61048"/>
            <a:ext cx="3600400" cy="28083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7" y="3789040"/>
            <a:ext cx="3860237" cy="28951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3"/>
          <p:cNvSpPr txBox="1">
            <a:spLocks/>
          </p:cNvSpPr>
          <p:nvPr/>
        </p:nvSpPr>
        <p:spPr>
          <a:xfrm>
            <a:off x="3419872" y="116632"/>
            <a:ext cx="4104456" cy="562074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Мини-музеи в ДОУ 2023 г</a:t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92518" name="Picture 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836712"/>
            <a:ext cx="3884240" cy="2913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2519" name="Picture 7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894584" cy="29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3678560" cy="275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4005064"/>
            <a:ext cx="3606552" cy="2704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116632"/>
            <a:ext cx="5328592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800" b="1" dirty="0" smtClean="0"/>
              <a:t>Проект годовых задач</a:t>
            </a:r>
            <a:endParaRPr lang="ru-RU" sz="2800" b="1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86376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86377" name="PDF" r:id="rId4" imgW="1080000" imgH="1080000" progId="FoxitReader.Document">
              <p:embed/>
            </p:oleObj>
          </a:graphicData>
        </a:graphic>
      </p:graphicFrame>
      <p:sp>
        <p:nvSpPr>
          <p:cNvPr id="6" name="Содержимое 5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7606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  конструирование проблемного  поля на  2023-2024 учебный год: </a:t>
            </a:r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600" b="1" i="1" dirty="0" smtClean="0"/>
              <a:t>1. Создать условия в ДОУ по оптимизации двигательной активности детей дошкольного возраста,  через реализацию Программы по физическому развитию </a:t>
            </a:r>
            <a:r>
              <a:rPr lang="ru-RU" sz="2600" b="1" i="1" dirty="0" err="1" smtClean="0"/>
              <a:t>Т.Э.Токаевой</a:t>
            </a:r>
            <a:r>
              <a:rPr lang="ru-RU" sz="2600" b="1" i="1" dirty="0" smtClean="0"/>
              <a:t> «Будь здоров, дошкольник» ;</a:t>
            </a:r>
            <a:endParaRPr lang="ru-RU" sz="2600" dirty="0" smtClean="0"/>
          </a:p>
          <a:p>
            <a:r>
              <a:rPr lang="ru-RU" sz="2600" b="1" i="1" dirty="0" smtClean="0"/>
              <a:t>2. </a:t>
            </a:r>
            <a:r>
              <a:rPr lang="ru-RU" sz="2400" b="1" i="1" dirty="0" smtClean="0"/>
              <a:t>Создать условия в ДОУ по реализации нравственно-патриотического направления в работе с детьми</a:t>
            </a:r>
          </a:p>
          <a:p>
            <a:r>
              <a:rPr lang="ru-RU" sz="2600" b="1" i="1" dirty="0" smtClean="0"/>
              <a:t>3. Систематизировать работу по  речевому развитию дошкольников через современные образовательные технологии</a:t>
            </a:r>
            <a:endParaRPr lang="ru-RU" sz="2600" dirty="0" smtClean="0"/>
          </a:p>
          <a:p>
            <a:pPr lvl="2"/>
            <a:endParaRPr lang="ru-RU" sz="2800" b="1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74890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339752" y="116632"/>
            <a:ext cx="5400600" cy="504056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dirty="0" smtClean="0"/>
              <a:t>ПРОЕКТ РЕШЕНИЯ ПЕДСОВЕТА</a:t>
            </a:r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96264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96265" name="PDF" r:id="rId4" imgW="1080000" imgH="1080000" progId="FoxitReader.Document">
              <p:embed/>
            </p:oleObj>
          </a:graphicData>
        </a:graphic>
      </p:graphicFrame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457200" y="692696"/>
            <a:ext cx="8363272" cy="597666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Признать работу педагогического коллектива за  2022-2023 учебный год удовлетворительной.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Признать образовательную работу с воспитанниками на группах удовлетворительной.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Принять в сведению результаты ВСОКО и выполнить план по повышению качества образования в ДОО согласно сроков дорожной карты.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Улучшить работу по оздоравливанию всем группам продумать и обсудить с родителями закаливающие процедуры с детьми  на летний оздоровительный период</a:t>
            </a:r>
          </a:p>
          <a:p>
            <a:pPr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По результатам мониторинга наметить и провести в течение летнего периода коррекционно-развивающую работу с детьми.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Оформить РППС для детей на улице, для игр с водой и песком,  спортивный инвентарь, атрибуты к С/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играм, инвентарь по трудовому воспитанию и т.д. (срок до 01.06.23)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Оформить картотеку игр по разным образовательным областям, используя СОТ в соответствии с возрастом детей (ТРИЗ, речевые и словесные игры, познавательные, </a:t>
            </a:r>
            <a:r>
              <a:rPr lang="ru-RU" sz="3400" dirty="0" err="1" smtClean="0">
                <a:latin typeface="Times New Roman" pitchFamily="18" charset="0"/>
                <a:cs typeface="Times New Roman" pitchFamily="18" charset="0"/>
              </a:rPr>
              <a:t>автодидактичные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 и подвижные игры) в соответствии с реализуемыми программами и технологиями  (срок до 1.07.23)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Наполнить в группах  РППС на новый учебный год по всем видам деятельности в соответствии с ФГОС ДО, ОП ДО и возрастом детей, оформить визуализацию.                 (срок до 1.08.23)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Наполнить и реставрировать музыкально-дидактические пособия и музыкально-дидактические игры, атрибуты к драматизации.</a:t>
            </a:r>
          </a:p>
          <a:p>
            <a:pPr lvl="0" fontAlgn="base"/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Утвердить проект годовых задач на 2023-2024 учебный год.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87489027"/>
      </p:ext>
    </p:extLst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179512" y="980728"/>
          <a:ext cx="8712968" cy="5328593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656184"/>
                <a:gridCol w="432048"/>
                <a:gridCol w="553066"/>
                <a:gridCol w="311030"/>
                <a:gridCol w="750396"/>
                <a:gridCol w="473740"/>
                <a:gridCol w="586869"/>
                <a:gridCol w="539708"/>
                <a:gridCol w="529607"/>
                <a:gridCol w="575977"/>
                <a:gridCol w="586320"/>
                <a:gridCol w="567512"/>
                <a:gridCol w="574447"/>
                <a:gridCol w="576064"/>
              </a:tblGrid>
              <a:tr h="7688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Образователь-ная</a:t>
                      </a:r>
                      <a:r>
                        <a:rPr lang="ru-RU" sz="1800" dirty="0" smtClean="0"/>
                        <a:t> </a:t>
                      </a:r>
                      <a:r>
                        <a:rPr lang="ru-RU" sz="1800" dirty="0"/>
                        <a:t>область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млад-шая</a:t>
                      </a:r>
                      <a:r>
                        <a:rPr lang="ru-RU" sz="1800" dirty="0"/>
                        <a:t> 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младшая</a:t>
                      </a:r>
                      <a:endParaRPr lang="ru-RU" sz="1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средняя </a:t>
                      </a:r>
                      <a:r>
                        <a:rPr lang="ru-RU" sz="1800" dirty="0" smtClean="0"/>
                        <a:t>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старшая </a:t>
                      </a:r>
                      <a:r>
                        <a:rPr lang="ru-RU" sz="1800" dirty="0" smtClean="0"/>
                        <a:t>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подготов</a:t>
                      </a:r>
                      <a:r>
                        <a:rPr lang="ru-RU" sz="1800" dirty="0" smtClean="0"/>
                        <a:t> 9</a:t>
                      </a:r>
                      <a:endParaRPr lang="ru-RU" sz="1800" dirty="0"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подготов</a:t>
                      </a:r>
                      <a:r>
                        <a:rPr lang="ru-RU" sz="1800" dirty="0" smtClean="0"/>
                        <a:t> 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/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итог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4881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   </a:t>
                      </a:r>
                      <a:r>
                        <a:rPr lang="ru-RU" sz="1800" dirty="0" smtClean="0"/>
                        <a:t>сроки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/>
                        <a:t>н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/>
                        <a:t>к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н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к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к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6736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Познаватель-ное</a:t>
                      </a:r>
                      <a:r>
                        <a:rPr lang="ru-RU" sz="1800" dirty="0" smtClean="0"/>
                        <a:t> 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568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речевое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8197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/>
                        <a:t>Социально-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err="1" smtClean="0"/>
                        <a:t>коммуник-ое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89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93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8733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художественно-эстетическое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96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568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физическое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75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97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100</a:t>
                      </a:r>
                      <a:endParaRPr lang="ru-RU" dirty="0"/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  <a:tr h="5682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/>
                        <a:t>итог</a:t>
                      </a:r>
                      <a:endParaRPr lang="ru-RU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solidFill>
                            <a:srgbClr val="0070C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800" dirty="0">
                        <a:solidFill>
                          <a:srgbClr val="0070C0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75%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84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97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98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 smtClean="0">
                          <a:latin typeface="Calibri"/>
                          <a:ea typeface="Calibri"/>
                          <a:cs typeface="Times New Roman"/>
                        </a:rPr>
                        <a:t>100</a:t>
                      </a:r>
                      <a:endParaRPr lang="ru-RU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8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1301" marR="61301" marT="0" marB="0"/>
                </a:tc>
              </a:tr>
            </a:tbl>
          </a:graphicData>
        </a:graphic>
      </p:graphicFrame>
      <p:sp>
        <p:nvSpPr>
          <p:cNvPr id="6" name="Заголовок 3"/>
          <p:cNvSpPr txBox="1">
            <a:spLocks/>
          </p:cNvSpPr>
          <p:nvPr/>
        </p:nvSpPr>
        <p:spPr>
          <a:xfrm>
            <a:off x="1043608" y="188640"/>
            <a:ext cx="7056784" cy="725487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Уровень освоения ООП ДО 2022-2023 гг.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28596" y="285728"/>
            <a:ext cx="8229600" cy="983032"/>
          </a:xfrm>
        </p:spPr>
        <p:txBody>
          <a:bodyPr>
            <a:noAutofit/>
          </a:bodyPr>
          <a:lstStyle/>
          <a:p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85032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85033" name="PDF" r:id="rId4" imgW="1080000" imgH="1080000" progId="FoxitReader.Document">
              <p:embed/>
            </p:oleObj>
          </a:graphicData>
        </a:graphic>
      </p:graphicFrame>
      <p:pic>
        <p:nvPicPr>
          <p:cNvPr id="84996" name="Picture 4" descr="C:\Users\Администратор\Desktop\спасибо за внимание 2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04664"/>
            <a:ext cx="8715812" cy="6266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043608" y="188641"/>
            <a:ext cx="6768752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Уровень освоения ООП ДО 2022-2023 гг.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1075757204"/>
              </p:ext>
            </p:extLst>
          </p:nvPr>
        </p:nvGraphicFramePr>
        <p:xfrm>
          <a:off x="683568" y="1397000"/>
          <a:ext cx="770485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075757204"/>
              </p:ext>
            </p:extLst>
          </p:nvPr>
        </p:nvGraphicFramePr>
        <p:xfrm>
          <a:off x="683568" y="1412776"/>
          <a:ext cx="7704856" cy="48403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259632" y="188640"/>
            <a:ext cx="6624637" cy="504825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Заболеваемость 2022-2023 </a:t>
            </a:r>
            <a:r>
              <a:rPr lang="ru-RU" sz="2400" b="1" dirty="0" err="1" smtClean="0"/>
              <a:t>гг</a:t>
            </a:r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1560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1561" name="PDF" r:id="rId4" imgW="1080000" imgH="1080000" progId="FoxitReader.Document">
              <p:embed/>
            </p:oleObj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23527" y="975360"/>
          <a:ext cx="8424936" cy="5621994"/>
        </p:xfrm>
        <a:graphic>
          <a:graphicData uri="http://schemas.openxmlformats.org/drawingml/2006/table">
            <a:tbl>
              <a:tblPr/>
              <a:tblGrid>
                <a:gridCol w="520725"/>
                <a:gridCol w="765272"/>
                <a:gridCol w="765272"/>
                <a:gridCol w="765272"/>
                <a:gridCol w="766043"/>
                <a:gridCol w="879447"/>
                <a:gridCol w="765272"/>
                <a:gridCol w="765272"/>
                <a:gridCol w="765272"/>
                <a:gridCol w="766043"/>
                <a:gridCol w="901046"/>
              </a:tblGrid>
              <a:tr h="401571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Группы 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сен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октябрь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ноябрь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декабрь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январь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февраль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март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апрель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май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Итог: 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з- 37%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б/п-22%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п-29%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з- 54%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б/п-17%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- 60%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б/п-15%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п-39%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- 45%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- 12%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п-29%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- 43%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б/п-28%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з- 26%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б/п-31%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б/п-28%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б/п-30%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з- 37%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5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б/п-17%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з-10 %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з-19 %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з-18 %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з-16 %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б/п-29%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б/п-15%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з-20 %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rgbClr val="C0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6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п-46%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з-43%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з-43%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б/п-82%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п-80%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7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з-30%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б/п-5%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з-16%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п-76%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п-84%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б/п-9%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б/п-27%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п-82%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п-76 %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б/п-17%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п-80%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б/п-12%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8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з- 13%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п-59%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з- 17%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з- 23%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б/п-23%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з- 10%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 err="1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</a:t>
                      </a: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- 17%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б/п-19%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031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9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з-20%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п-77%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з-17 %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б/п-6%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з25%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б/п-21%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п-63%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з-8%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б/п29%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п- 85%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з-11%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з-9%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б/п-19%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п-85%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з-5%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б/п-10%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п-74%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з-12%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б/п-14%</a:t>
                      </a: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1571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Общая </a:t>
                      </a:r>
                      <a:r>
                        <a:rPr lang="ru-RU" sz="1000" b="1" dirty="0" err="1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заболе-ваемость</a:t>
                      </a:r>
                      <a:endParaRPr lang="ru-RU" sz="1000" b="1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0290" marR="602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/>
          <p:cNvSpPr txBox="1">
            <a:spLocks/>
          </p:cNvSpPr>
          <p:nvPr/>
        </p:nvSpPr>
        <p:spPr>
          <a:xfrm>
            <a:off x="2124075" y="260350"/>
            <a:ext cx="4679950" cy="61277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rmAutofit fontScale="850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sz="24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Результаты работы </a:t>
            </a:r>
            <a:r>
              <a:rPr lang="ru-RU" sz="2400" b="1" cap="small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400" b="1" cap="small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этапа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b="1" cap="small" dirty="0">
                <a:solidFill>
                  <a:srgbClr val="7030A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Методические продукты</a:t>
            </a:r>
            <a:endParaRPr lang="ru-RU" sz="1600" cap="small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2292" name="Picture 4" descr="C:\Users\Администратор\Desktop\брошюра Овчаренко А.С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68413"/>
            <a:ext cx="2089150" cy="31686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293" name="Picture 5" descr="C:\Users\Администратор\Desktop\титул брошюры со сценариями походов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5" y="1339850"/>
            <a:ext cx="2089150" cy="30972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" name="Picture 6" descr="C:\Users\Администратор\Desktop\титул игры в походе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55863" y="969963"/>
            <a:ext cx="2089150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Рисунок 14" descr="C:\Users\User\Documents\Олечка\анимашки\инфографика\unnamed (1)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2F1EF"/>
              </a:clrFrom>
              <a:clrTo>
                <a:srgbClr val="F2F1E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850" y="115888"/>
            <a:ext cx="1266825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5" name="Прямоугольник 15"/>
          <p:cNvSpPr>
            <a:spLocks noChangeArrowheads="1"/>
          </p:cNvSpPr>
          <p:nvPr/>
        </p:nvSpPr>
        <p:spPr bwMode="auto">
          <a:xfrm>
            <a:off x="179388" y="4581525"/>
            <a:ext cx="33131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Сборники</a:t>
            </a:r>
          </a:p>
          <a:p>
            <a:r>
              <a:rPr lang="ru-RU" sz="1600" b="1">
                <a:latin typeface="Times New Roman" pitchFamily="18" charset="0"/>
                <a:cs typeface="Times New Roman" pitchFamily="18" charset="0"/>
              </a:rPr>
              <a:t>Сценариев походов и игр используемых в походах</a:t>
            </a:r>
          </a:p>
        </p:txBody>
      </p:sp>
      <p:sp>
        <p:nvSpPr>
          <p:cNvPr id="12296" name="Прямоугольник 16"/>
          <p:cNvSpPr>
            <a:spLocks noChangeArrowheads="1"/>
          </p:cNvSpPr>
          <p:nvPr/>
        </p:nvSpPr>
        <p:spPr bwMode="auto">
          <a:xfrm>
            <a:off x="6516688" y="5229225"/>
            <a:ext cx="24114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Видеоматериалы </a:t>
            </a:r>
          </a:p>
          <a:p>
            <a:r>
              <a:rPr lang="ru-RU" b="1">
                <a:latin typeface="Times New Roman" pitchFamily="18" charset="0"/>
                <a:cs typeface="Times New Roman" pitchFamily="18" charset="0"/>
              </a:rPr>
              <a:t>походов</a:t>
            </a:r>
            <a:endParaRPr lang="ru-RU"/>
          </a:p>
        </p:txBody>
      </p:sp>
      <p:pic>
        <p:nvPicPr>
          <p:cNvPr id="9" name="Picture 11" descr="C:\Users\Группа Ромашки\Desktop\титул видео походы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59600" y="3354388"/>
            <a:ext cx="1903413" cy="1665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2" descr="C:\Users\Группа Ромашки\Desktop\титул видеодиск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4797152"/>
            <a:ext cx="3570287" cy="156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3"/>
          <p:cNvSpPr txBox="1">
            <a:spLocks/>
          </p:cNvSpPr>
          <p:nvPr/>
        </p:nvSpPr>
        <p:spPr>
          <a:xfrm>
            <a:off x="1403648" y="116632"/>
            <a:ext cx="5760640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ВСОКО за 2022-2023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гг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179512" y="764704"/>
          <a:ext cx="4158208" cy="253268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Диаграмма 5"/>
          <p:cNvGraphicFramePr/>
          <p:nvPr/>
        </p:nvGraphicFramePr>
        <p:xfrm>
          <a:off x="4860032" y="1052736"/>
          <a:ext cx="3816424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323528" y="4077072"/>
          <a:ext cx="4086200" cy="23029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4499992" y="4005064"/>
          <a:ext cx="4139952" cy="2304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/>
          <p:cNvSpPr txBox="1">
            <a:spLocks/>
          </p:cNvSpPr>
          <p:nvPr/>
        </p:nvSpPr>
        <p:spPr>
          <a:xfrm>
            <a:off x="1403648" y="116632"/>
            <a:ext cx="5760640" cy="504056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Результаты ВСОКО за 2022-2023 </a:t>
            </a:r>
            <a:r>
              <a:rPr kumimoji="0" lang="ru-RU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гг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95536" y="692696"/>
          <a:ext cx="8352928" cy="5877170"/>
        </p:xfrm>
        <a:graphic>
          <a:graphicData uri="http://schemas.openxmlformats.org/drawingml/2006/table">
            <a:tbl>
              <a:tblPr/>
              <a:tblGrid>
                <a:gridCol w="665253"/>
                <a:gridCol w="3395079"/>
                <a:gridCol w="860239"/>
                <a:gridCol w="3432357"/>
              </a:tblGrid>
              <a:tr h="161813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1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2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161813">
                <a:tc gridSpan="4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Сводная таблица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5304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652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15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416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10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9701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4099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 gridSpan="2"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КРИТЕРИЙ 7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1566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Параметр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Среднее арифметическое значение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1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0" i="0" u="none" strike="noStrike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181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0" i="0" u="none" strike="noStrike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 dirty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ИТОГО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Внутренняя экспертиза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93730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Средняя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 dirty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33496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ru-RU" sz="2400" b="1" dirty="0" smtClean="0"/>
              <a:t>Аттестация</a:t>
            </a:r>
            <a:endParaRPr lang="ru-RU" sz="2400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2584" name="PDF" r:id="rId3" imgW="1080000" imgH="1080000" progId="FoxitReader.Document">
              <p:embed/>
            </p:oleObj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032250" y="2889250"/>
          <a:ext cx="1079500" cy="1079500"/>
        </p:xfrm>
        <a:graphic>
          <a:graphicData uri="http://schemas.openxmlformats.org/presentationml/2006/ole">
            <p:oleObj spid="_x0000_s152585" name="PDF" r:id="rId4" imgW="1080000" imgH="1080000" progId="FoxitReader.Document">
              <p:embed/>
            </p:oleObj>
          </a:graphicData>
        </a:graphic>
      </p:graphicFrame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707423138"/>
              </p:ext>
            </p:extLst>
          </p:nvPr>
        </p:nvGraphicFramePr>
        <p:xfrm>
          <a:off x="467544" y="692696"/>
          <a:ext cx="8229599" cy="5980504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1666528"/>
                <a:gridCol w="1008112"/>
                <a:gridCol w="1008112"/>
                <a:gridCol w="1152128"/>
                <a:gridCol w="1043405"/>
                <a:gridCol w="1175657"/>
                <a:gridCol w="1175657"/>
              </a:tblGrid>
              <a:tr h="7200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Ф.И.О.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Курсы  72 прошли 2022-2023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 smtClean="0"/>
                        <a:t>Курсы+</a:t>
                      </a:r>
                      <a:endParaRPr lang="ru-RU" sz="1400" dirty="0" smtClean="0"/>
                    </a:p>
                    <a:p>
                      <a:r>
                        <a:rPr lang="ru-RU" sz="1400" dirty="0" smtClean="0"/>
                        <a:t>+ на 2023-2024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Аттестация</a:t>
                      </a:r>
                    </a:p>
                    <a:p>
                      <a:r>
                        <a:rPr lang="ru-RU" sz="1400" dirty="0" smtClean="0"/>
                        <a:t>На  соотв. 2022-2023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Аттестация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 1 </a:t>
                      </a:r>
                      <a:r>
                        <a:rPr lang="ru-RU" sz="1400" dirty="0" err="1" smtClean="0"/>
                        <a:t>кат-ю</a:t>
                      </a:r>
                      <a:r>
                        <a:rPr lang="ru-RU" sz="1400" dirty="0" smtClean="0"/>
                        <a:t> 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Аттестация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 1 </a:t>
                      </a:r>
                      <a:r>
                        <a:rPr lang="ru-RU" sz="1400" dirty="0" err="1" smtClean="0"/>
                        <a:t>кат-ю</a:t>
                      </a:r>
                      <a:r>
                        <a:rPr lang="ru-RU" sz="1400" dirty="0" smtClean="0"/>
                        <a:t> 2023-2024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Аттестация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 smtClean="0"/>
                        <a:t>На соотв.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dirty="0" smtClean="0"/>
                        <a:t>2023-2024</a:t>
                      </a:r>
                    </a:p>
                  </a:txBody>
                  <a:tcPr/>
                </a:tc>
              </a:tr>
              <a:tr h="2045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1. Гомон Н.Г.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1937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2. Киреева О.В.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800" baseline="-25000" dirty="0"/>
                    </a:p>
                  </a:txBody>
                  <a:tcPr/>
                </a:tc>
              </a:tr>
              <a:tr h="2549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3.Лысенкова</a:t>
                      </a:r>
                      <a:r>
                        <a:rPr lang="ru-RU" sz="1400" baseline="0" dirty="0" smtClean="0"/>
                        <a:t> Е.В.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17218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4. Дунай Г.В.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333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5.Таранова В.В.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946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6.Овчаренко О.А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838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7.Евграфова А.Ф.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</a:tr>
              <a:tr h="27300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8.Остроухова</a:t>
                      </a:r>
                      <a:r>
                        <a:rPr lang="ru-RU" sz="1400" baseline="0" dirty="0" smtClean="0"/>
                        <a:t> К.В.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</a:tr>
              <a:tr h="334208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9. Быкова А.Ю.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312296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10.Капникова С.В.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11. Кузьмина Ю.М.</a:t>
                      </a:r>
                      <a:endParaRPr lang="ru-RU" sz="14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18288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12.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ru-RU" sz="1400" baseline="0" dirty="0" err="1" smtClean="0"/>
                        <a:t>Квасникова</a:t>
                      </a:r>
                      <a:r>
                        <a:rPr lang="ru-RU" sz="1400" baseline="0" dirty="0" smtClean="0"/>
                        <a:t> А.М.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13.Митурич</a:t>
                      </a:r>
                      <a:r>
                        <a:rPr lang="ru-RU" sz="1400" baseline="0" dirty="0" smtClean="0"/>
                        <a:t> С.Н.</a:t>
                      </a:r>
                      <a:endParaRPr lang="ru-RU" sz="1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</a:tr>
              <a:tr h="251192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14. </a:t>
                      </a:r>
                      <a:r>
                        <a:rPr lang="ru-RU" sz="1400" dirty="0" err="1" smtClean="0"/>
                        <a:t>Строкач</a:t>
                      </a:r>
                      <a:r>
                        <a:rPr lang="ru-RU" sz="1400" dirty="0" smtClean="0"/>
                        <a:t> А.А.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</a:tr>
              <a:tr h="139024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15. </a:t>
                      </a:r>
                      <a:r>
                        <a:rPr lang="ru-RU" sz="1400" dirty="0" err="1" smtClean="0"/>
                        <a:t>Данельюк</a:t>
                      </a:r>
                      <a:r>
                        <a:rPr lang="ru-RU" sz="1400" dirty="0" smtClean="0"/>
                        <a:t> В.Д.</a:t>
                      </a:r>
                    </a:p>
                    <a:p>
                      <a:r>
                        <a:rPr lang="ru-RU" sz="1400" dirty="0" smtClean="0"/>
                        <a:t>16. Лопарева К.И.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</a:p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+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6277</TotalTime>
  <Words>1143</Words>
  <Application>Microsoft Office PowerPoint</Application>
  <PresentationFormat>Экран (4:3)</PresentationFormat>
  <Paragraphs>625</Paragraphs>
  <Slides>30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2" baseType="lpstr">
      <vt:lpstr>Тема Office</vt:lpstr>
      <vt:lpstr>PDF</vt:lpstr>
      <vt:lpstr>ИТОГИ РАБОТЫ  МБДОУ ДЕТСКИЙ САД № 27 За 2022-2023 учебный год</vt:lpstr>
      <vt:lpstr>ИТОГовый педсовет  2022-2023 учебный год</vt:lpstr>
      <vt:lpstr>Слайд 3</vt:lpstr>
      <vt:lpstr>Слайд 4</vt:lpstr>
      <vt:lpstr>Заболеваемость 2022-2023 гг</vt:lpstr>
      <vt:lpstr>Слайд 6</vt:lpstr>
      <vt:lpstr>Слайд 7</vt:lpstr>
      <vt:lpstr>Слайд 8</vt:lpstr>
      <vt:lpstr>Аттестация</vt:lpstr>
      <vt:lpstr>Слайд 10</vt:lpstr>
      <vt:lpstr>Слайд 11</vt:lpstr>
      <vt:lpstr>Совместные мероприятия дошкольников и детского сообщество Юнармия</vt:lpstr>
      <vt:lpstr>Слайд 13</vt:lpstr>
      <vt:lpstr> Городской профессиональный конкурс «Мой успешный проект»  лауреат   </vt:lpstr>
      <vt:lpstr>Городской профессиональный конкурс педагогов ДОО «Работаем по стандарту 2023» -лауреат</vt:lpstr>
      <vt:lpstr>Слайд 16</vt:lpstr>
      <vt:lpstr>  Муниципальный этап краевого профессионального конкурса  «От поколения к поколению» дипломанты    </vt:lpstr>
      <vt:lpstr>Городской конкурс для воспитанников ДОУ  «Мой бизнес-проект»- победители: педагог Евграфова А.Ф.  Воспитанники Баранцев Артём, Вартанова Вероника, Малышева Мария</vt:lpstr>
      <vt:lpstr>Городской  конкурс семейных проектов  «Я- исследователь 2023» Воспитанник Баранцев Артём призёр </vt:lpstr>
      <vt:lpstr> Театральный фестиваль в ДОУ – 2023 г.  </vt:lpstr>
      <vt:lpstr>Слайд 21</vt:lpstr>
      <vt:lpstr>Платное дополнительное образование  английский язык, грамота, занятия логопеда </vt:lpstr>
      <vt:lpstr>Слайд 23</vt:lpstr>
      <vt:lpstr>Слайд 24</vt:lpstr>
      <vt:lpstr>Платное дополнительное образование «Мини-футбол», «Шахматы»</vt:lpstr>
      <vt:lpstr>Слайд 26</vt:lpstr>
      <vt:lpstr>Слайд 27</vt:lpstr>
      <vt:lpstr>Проект годовых задач</vt:lpstr>
      <vt:lpstr>ПРОЕКТ РЕШЕНИЯ ПЕДСОВЕТА</vt:lpstr>
      <vt:lpstr>Слайд 30</vt:lpstr>
    </vt:vector>
  </TitlesOfParts>
  <Company>DNA Project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ИТОГИ РАБОТЫ  МБДОУ ДЕТСКИЙ САД № 27 За 2014-1015 учебный год</dc:title>
  <dc:creator>DNA7 X86</dc:creator>
  <cp:lastModifiedBy>DNA7 X86</cp:lastModifiedBy>
  <cp:revision>307</cp:revision>
  <dcterms:created xsi:type="dcterms:W3CDTF">2016-04-29T07:34:31Z</dcterms:created>
  <dcterms:modified xsi:type="dcterms:W3CDTF">2023-11-07T07:40:28Z</dcterms:modified>
</cp:coreProperties>
</file>